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05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7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9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352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78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23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0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14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07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5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19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40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94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67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81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37CA-1E04-4A0A-9129-1135B55B67F6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77ADEC-0539-45D6-8D7C-AF16837009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90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689" y="1634753"/>
            <a:ext cx="9144000" cy="14744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การเก็บอากรปากระวาง ณ ด่านพรมแดน จุดผ่านแดน </a:t>
            </a:r>
            <a:br>
              <a:rPr lang="th-TH" sz="4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จุดผ่านแดนถาวร จุดผ่านแดนชั่วคราวหรือจุดผ่อนปรนทางการค้า</a:t>
            </a:r>
            <a:endParaRPr lang="th-TH" sz="40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64" b="54964" l="15983" r="84233">
                        <a14:foregroundMark x1="34783" y1="43116" x2="39775" y2="45426"/>
                        <a14:foregroundMark x1="41707" y1="45063" x2="44525" y2="43841"/>
                        <a14:foregroundMark x1="66989" y1="43841" x2="66989" y2="45154"/>
                        <a14:foregroundMark x1="65862" y1="43342" x2="67794" y2="43342"/>
                        <a14:foregroundMark x1="67633" y1="43569" x2="68035" y2="45652"/>
                        <a14:foregroundMark x1="78502" y1="46286" x2="81562" y2="43841"/>
                        <a14:backgroundMark x1="63823" y1="47215" x2="66307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8" t="36716" r="14218" b="44444"/>
          <a:stretch/>
        </p:blipFill>
        <p:spPr>
          <a:xfrm>
            <a:off x="4377155" y="3590285"/>
            <a:ext cx="2273210" cy="27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788670"/>
            <a:ext cx="1088898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บุคคลใดเมื่อ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ผ่านด่านพรมแดน หรือจุดผ่านแดนถาวร หรือจุดผ่านแดนชั่วคราวหรือจุดผ่อนปรนทางการค้า หากมีของที่จะต้องเสียอากร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ติดตัว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เข้ามาด้วย จะต้องชำระอากรปากระวาง โดยของที่นำเข้าจะต้องเป็นไปตามหลักเกณฑ์และเงื่อนไขดังต่อไปนี้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มีราคาไม่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เกิน </a:t>
            </a:r>
            <a: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50,000 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 (ห้าหมื่นบาทถ้วน)</a:t>
            </a:r>
            <a: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ไม่เป็นของต้องห้ามหรือต้องกำกัดในการ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นำเข้า เว้นแต่ได้รับอนุญาตหรือได้ปฏิบัติตามระเบียบของหน่วยงานที่เกี่ยวข้องแล้ว</a:t>
            </a:r>
            <a:r>
              <a:rPr lang="en-US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ให้ผู้นำ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เข้าชำระอากรให้เสร็จสิ้นในวันนำเข้า ในกรณีที่ผู้นำของเข้าจะเดินทางต่อไปและประสงค์ที่จะนำของที่ได้เสียอากรปากระวางติดตัวไปด้วย ให้แจ้งต่อพนักงานศุลกากรเพื่อดำเนินการสลักรายการไว้ด้านหลังใบเสร็จรับเงิน พร้อมลงวัน เดือน ปี และเวลากำกับไว้เป็นหลักฐานทุกครั้งจนกว่าจะถึงจุดหมายปลายทางของผู้นำของเข้า</a:t>
            </a:r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347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22512"/>
              </p:ext>
            </p:extLst>
          </p:nvPr>
        </p:nvGraphicFramePr>
        <p:xfrm>
          <a:off x="775139" y="785101"/>
          <a:ext cx="10515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2">
                  <a:extLst>
                    <a:ext uri="{9D8B030D-6E8A-4147-A177-3AD203B41FA5}">
                      <a16:colId xmlns:a16="http://schemas.microsoft.com/office/drawing/2014/main" val="1078757761"/>
                    </a:ext>
                  </a:extLst>
                </a:gridCol>
                <a:gridCol w="7034048">
                  <a:extLst>
                    <a:ext uri="{9D8B030D-6E8A-4147-A177-3AD203B41FA5}">
                      <a16:colId xmlns:a16="http://schemas.microsoft.com/office/drawing/2014/main" val="379438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คำจำกัดความ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ความหมาย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6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ด่านพรมแดน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ด่านพรมแดนเป็นด่านสาขาของด่านศุลกากรทางบกสำหรับตรวจทางบก ซึ่งหมายความรวม</a:t>
                      </a:r>
                      <a:r>
                        <a:rPr lang="th-TH" sz="280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ตลอดถึง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ทางลำน้ำ  ซึ่งเป็นเขตแดนทางบกหรือตอนหนึ่งแห่งเขตแดนนั้นตั้งขึ้น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ณ  บริเวณเขตแดนทางบกบนทางอนุมัติ เพื่อประโยชน์ในการตรวจของที่ขนส่งโดยทางนั้น ซึ่งตั้งขึ้นโดยกฎกระทรวงอาศัยอำนาจตามความในมาตรา 5(2) แห่งพระราชบัญญัติศุลกากร พ.ศ.2560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7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จุดผ่านแดนถาวร</a:t>
                      </a:r>
                    </a:p>
                    <a:p>
                      <a:r>
                        <a:rPr lang="th-TH" sz="32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32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Permanent Crossing Point</a:t>
                      </a:r>
                      <a:r>
                        <a:rPr lang="th-TH" sz="32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th-TH" sz="3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เป็นจุดผ่านที่เป็นทางการถูกต้องตามหลักสากล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โดยมีด่านศุลกากรกำกับดูแลตามความตกลงในระดับนโยบายของรัฐบาล และมีความเห็นพ้อง</a:t>
                      </a:r>
                      <a:r>
                        <a:rPr lang="th-TH" sz="2800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ต้องกัน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ของทั้งสองประเทศอย่างเป็นทางการ อาศัยอำนาจตามความในมาตรา 5 แห่งพระราชบัญญัติคนเข้าเมือง พ.ศ.2522  โดยออกประกาศกระทรวงมหาดไทย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7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38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286885"/>
              </p:ext>
            </p:extLst>
          </p:nvPr>
        </p:nvGraphicFramePr>
        <p:xfrm>
          <a:off x="712075" y="585404"/>
          <a:ext cx="105156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842">
                  <a:extLst>
                    <a:ext uri="{9D8B030D-6E8A-4147-A177-3AD203B41FA5}">
                      <a16:colId xmlns:a16="http://schemas.microsoft.com/office/drawing/2014/main" val="2267248502"/>
                    </a:ext>
                  </a:extLst>
                </a:gridCol>
                <a:gridCol w="6739758">
                  <a:extLst>
                    <a:ext uri="{9D8B030D-6E8A-4147-A177-3AD203B41FA5}">
                      <a16:colId xmlns:a16="http://schemas.microsoft.com/office/drawing/2014/main" val="3161434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คำจำกัดความ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ความหมาย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6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จุดผ่อนปรนทางการค้า</a:t>
                      </a:r>
                    </a:p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Check Point Border Trade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</a:p>
                    <a:p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็นการเปิดเพื่อการค้าขายแลกเปลี่ยนสินค้าเครื่องอุปโภคบริโภคที่จำเป็นในชีวิตประจำวันของประชาชนในพื้นที่ชายแดนทั้งสองประเทศ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โดยออกประกาศจังหวัดเป็นอำนาจของผู้ว่าราชการจังหวัดที่จะอนุมัติให้เปิด  และต้องได้รับความเห็นชอบจากกระทรวงมหาดไทยก่อน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6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จุดผ่านแดนชั่วคราว</a:t>
                      </a:r>
                    </a:p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Temporary Crossing Point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เป็นช่องทางที่ขออนุมัติการนำเข้าสินค้าเฉพาะอย่าง เมื่อเสร็จแล้วก็จะปิดช่องทางการนำเข้า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หรือเป็นการเฉพาะกิจเพื่อเหตุฉุกเฉินจำเป็นเฉพาะคราวเท่านั้น ไม่เกี่ยวข้องกับเศรษฐกิจการค้า  โดยออกประกาศจังหวัดเป็นอำนาจของผู้ว่าราชการจังหวัดที่จะอนุมัติให้เปิด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4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บุคคล หรือผู้นำของเข้า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เจ้าของ ผู้ครอบครอง หรือผู้มีส่วนได้เสียในของใด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ๆ นับแต่เวลาที่นำของนั้นเข้ามาในราชอาณาจักร โดยถือหนังสือเดินทาง </a:t>
                      </a:r>
                      <a:r>
                        <a:rPr lang="en-US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(PASSPORT)    </a:t>
                      </a:r>
                      <a:endParaRPr lang="th-TH" sz="2800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หรือหนังสือผ่านแดน </a:t>
                      </a:r>
                      <a:r>
                        <a:rPr lang="en-US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(BORDER PASS) 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ที่ผ่านการประทับตรารับรองการตรวจสอบคนเข้าเมือง</a:t>
                      </a:r>
                      <a:endParaRPr lang="en-US" sz="2800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94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8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871642"/>
              </p:ext>
            </p:extLst>
          </p:nvPr>
        </p:nvGraphicFramePr>
        <p:xfrm>
          <a:off x="827690" y="459280"/>
          <a:ext cx="10515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110">
                  <a:extLst>
                    <a:ext uri="{9D8B030D-6E8A-4147-A177-3AD203B41FA5}">
                      <a16:colId xmlns:a16="http://schemas.microsoft.com/office/drawing/2014/main" val="933229454"/>
                    </a:ext>
                  </a:extLst>
                </a:gridCol>
                <a:gridCol w="6466490">
                  <a:extLst>
                    <a:ext uri="{9D8B030D-6E8A-4147-A177-3AD203B41FA5}">
                      <a16:colId xmlns:a16="http://schemas.microsoft.com/office/drawing/2014/main" val="1110563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คำจำกัดความ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ความหมาย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7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อากร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ากรศุลกากรที่จัดเก็บกับของที่นำเข้ามาในหรือส่งออกไปนอกราชอาณาจักรตามพระราชบัญญัตินี้และกฎหมายว่าด้วยพิกัดอัตราศุลกากรหรือกฎหมายอื่นที่กำหนดให้เป็นอากรศุลกากร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74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อากรปากระวาง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ของที่ต้องเสียอากรปากระวางนั้น มีราคารวมกันแล้วไม่เกิน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50,000 บาท ไม่เป็นสินค้าต้องห้าม ต้องกำกัดในการนำเข้าตามกฎหมาย และต้องปฏิบัติตามระเบียบและหลักเกณฑ์นำเข้าของหน่วยงานที่เกี่ยวข้อง นอกจากจะต้องชะระอากรขาเข้าแล้วยังจะต้องชำระภาษีสรรพสามิต ภาษีเพื่อมหาดไทย และภาษีมูลค่าเพิ่มพร้อมกันด้วย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1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8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58019"/>
              </p:ext>
            </p:extLst>
          </p:nvPr>
        </p:nvGraphicFramePr>
        <p:xfrm>
          <a:off x="670034" y="1245191"/>
          <a:ext cx="10515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766">
                  <a:extLst>
                    <a:ext uri="{9D8B030D-6E8A-4147-A177-3AD203B41FA5}">
                      <a16:colId xmlns:a16="http://schemas.microsoft.com/office/drawing/2014/main" val="3422637564"/>
                    </a:ext>
                  </a:extLst>
                </a:gridCol>
                <a:gridCol w="6308834">
                  <a:extLst>
                    <a:ext uri="{9D8B030D-6E8A-4147-A177-3AD203B41FA5}">
                      <a16:colId xmlns:a16="http://schemas.microsoft.com/office/drawing/2014/main" val="2118090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คำจำกัดความ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ความหมาย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19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ของต้องห้าม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ของที่มีกฎหมายกำหนดห้ามมิให้นำเข้ามาในหรือส่งออกไปนอกราชอาณาจักรหรือนำผ่านราชอาณาจักร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3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ของต้องกำกัด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ของที่มีกฎหมายกำหนดว่า  หากจะมีการนำเข้ามาในหรือส่งออกไปนอกราชอาณาจักร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หรือนำผ่านราชอาณาจักร จะต้องได้รับอนุญาตหรือปฏิบัติให้ครบถ้วนตามที่กำหนดไว้ในกฎหมาย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08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289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</TotalTime>
  <Words>543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IrisUPC</vt:lpstr>
      <vt:lpstr>TH SarabunIT๙</vt:lpstr>
      <vt:lpstr>Trebuchet MS</vt:lpstr>
      <vt:lpstr>Wingdings 3</vt:lpstr>
      <vt:lpstr>Facet</vt:lpstr>
      <vt:lpstr>การเก็บอากรปากระวาง ณ ด่านพรมแดน จุดผ่านแดน  จุดผ่านแดนถาวร จุดผ่านแดนชั่วคราวหรือจุดผ่อนปรนทางการค้า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การเก็บอากรปากระวาง ณ ด่านพรมแดน จุดผ่านแดน จุดผ่านแดนถาวร จุดผ่านแดนชั่วคราวหรือจุดผ่อนปรนทางการค้า</dc:title>
  <dc:creator>Bunaur Khieoprosoet</dc:creator>
  <cp:lastModifiedBy>Bunaur Khieoprosoet</cp:lastModifiedBy>
  <cp:revision>9</cp:revision>
  <cp:lastPrinted>2021-07-29T03:41:57Z</cp:lastPrinted>
  <dcterms:created xsi:type="dcterms:W3CDTF">2021-07-21T06:57:05Z</dcterms:created>
  <dcterms:modified xsi:type="dcterms:W3CDTF">2022-06-14T06:51:28Z</dcterms:modified>
</cp:coreProperties>
</file>